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36DB-C2C3-4A09-9536-B3F576F69A67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090D-C8BE-4A04-9920-4FB87CFD7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99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36DB-C2C3-4A09-9536-B3F576F69A67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090D-C8BE-4A04-9920-4FB87CFD7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115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36DB-C2C3-4A09-9536-B3F576F69A67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090D-C8BE-4A04-9920-4FB87CFD7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469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36DB-C2C3-4A09-9536-B3F576F69A67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090D-C8BE-4A04-9920-4FB87CFD7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013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36DB-C2C3-4A09-9536-B3F576F69A67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090D-C8BE-4A04-9920-4FB87CFD7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089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36DB-C2C3-4A09-9536-B3F576F69A67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090D-C8BE-4A04-9920-4FB87CFD7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44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36DB-C2C3-4A09-9536-B3F576F69A67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090D-C8BE-4A04-9920-4FB87CFD7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806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36DB-C2C3-4A09-9536-B3F576F69A67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090D-C8BE-4A04-9920-4FB87CFD7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95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36DB-C2C3-4A09-9536-B3F576F69A67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090D-C8BE-4A04-9920-4FB87CFD7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348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36DB-C2C3-4A09-9536-B3F576F69A67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090D-C8BE-4A04-9920-4FB87CFD7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603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36DB-C2C3-4A09-9536-B3F576F69A67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090D-C8BE-4A04-9920-4FB87CFD7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4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636DB-C2C3-4A09-9536-B3F576F69A67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6090D-C8BE-4A04-9920-4FB87CFD7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48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Тема: Медицинские аспекты </a:t>
            </a:r>
            <a:r>
              <a:rPr lang="ru-RU" sz="4000" dirty="0" err="1" smtClean="0"/>
              <a:t>наркоситуации</a:t>
            </a:r>
            <a:r>
              <a:rPr lang="ru-RU" sz="4000" dirty="0" smtClean="0"/>
              <a:t> в городе Ачинске и Ачинском районе. Проблемы и пути решения.</a:t>
            </a:r>
            <a:br>
              <a:rPr lang="ru-RU" sz="4000" dirty="0" smtClean="0"/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 : Заведующий структурным подразделением КГБУЗ «ККНД №1» в городе Ачинске Проскурин В.В.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78134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/>
              <a:t> Зарегистрировано </a:t>
            </a:r>
            <a:r>
              <a:rPr lang="ru-RU" sz="2000" dirty="0" smtClean="0"/>
              <a:t>подростков  </a:t>
            </a:r>
            <a:r>
              <a:rPr lang="ru-RU" sz="2000" dirty="0"/>
              <a:t>впервые  в  жизни с  наркологической  патологией   </a:t>
            </a:r>
            <a:br>
              <a:rPr lang="ru-RU" sz="2000" dirty="0"/>
            </a:br>
            <a:r>
              <a:rPr lang="ru-RU" sz="2000" dirty="0"/>
              <a:t>по   г. Ачинску   и   </a:t>
            </a:r>
            <a:r>
              <a:rPr lang="ru-RU" sz="2000" dirty="0" err="1"/>
              <a:t>Ачинскому</a:t>
            </a:r>
            <a:r>
              <a:rPr lang="ru-RU" sz="2000" dirty="0"/>
              <a:t>   району  </a:t>
            </a:r>
            <a:r>
              <a:rPr lang="ru-RU" sz="2000" dirty="0" smtClean="0"/>
              <a:t>(</a:t>
            </a:r>
            <a:r>
              <a:rPr lang="ru-RU" sz="2000" dirty="0" err="1" smtClean="0"/>
              <a:t>пок</a:t>
            </a:r>
            <a:r>
              <a:rPr lang="ru-RU" sz="2000" dirty="0"/>
              <a:t>.  На  100 тыс. населения ) </a:t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2121"/>
            <a:ext cx="8229600" cy="4062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4096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/>
              <a:t> Зарегистрировано </a:t>
            </a:r>
            <a:r>
              <a:rPr lang="ru-RU" sz="2000" dirty="0" smtClean="0"/>
              <a:t>детей  </a:t>
            </a:r>
            <a:r>
              <a:rPr lang="ru-RU" sz="2000" dirty="0"/>
              <a:t>впервые  в  жизни с  наркологической  патологией   </a:t>
            </a:r>
            <a:br>
              <a:rPr lang="ru-RU" sz="2000" dirty="0"/>
            </a:br>
            <a:r>
              <a:rPr lang="ru-RU" sz="2000" dirty="0"/>
              <a:t>по   г. Ачинску   и   </a:t>
            </a:r>
            <a:r>
              <a:rPr lang="ru-RU" sz="2000" dirty="0" err="1"/>
              <a:t>Ачинскому</a:t>
            </a:r>
            <a:r>
              <a:rPr lang="ru-RU" sz="2000" dirty="0"/>
              <a:t>   </a:t>
            </a:r>
            <a:r>
              <a:rPr lang="ru-RU" sz="2000"/>
              <a:t>району  </a:t>
            </a:r>
            <a:r>
              <a:rPr lang="ru-RU" sz="2000" smtClean="0"/>
              <a:t>(пок</a:t>
            </a:r>
            <a:r>
              <a:rPr lang="ru-RU" sz="2000" dirty="0"/>
              <a:t>.  На  100 тыс. населения ) </a:t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2121"/>
            <a:ext cx="8229600" cy="4062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0563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0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Выводы: </a:t>
            </a:r>
            <a:endParaRPr lang="ru-RU" sz="2800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dirty="0" smtClean="0">
                <a:latin typeface="Times New Roman"/>
                <a:ea typeface="Times New Roman"/>
              </a:rPr>
              <a:t>	По </a:t>
            </a:r>
            <a:r>
              <a:rPr lang="ru-RU" dirty="0">
                <a:latin typeface="Times New Roman"/>
                <a:ea typeface="Times New Roman"/>
              </a:rPr>
              <a:t>итогам 2016 года в Ачинске и Ачинском районе  наблюдается тенденция постепенного снижения заболеваемости алкогольной патологией. При этом отмечается рост количества больных наркоманиями, которые состоят на наркологическом наблюдении вследствие потребления </a:t>
            </a:r>
            <a:r>
              <a:rPr lang="ru-RU" dirty="0" err="1">
                <a:latin typeface="Times New Roman"/>
                <a:ea typeface="Times New Roman"/>
              </a:rPr>
              <a:t>психоактивных</a:t>
            </a:r>
            <a:r>
              <a:rPr lang="ru-RU" dirty="0">
                <a:latin typeface="Times New Roman"/>
                <a:ea typeface="Times New Roman"/>
              </a:rPr>
              <a:t> веществ, увеличилось количество несовершеннолетних, находящихся под наблюдением врачей психиатров-наркологов, в том числе в связи с «потреблением наркотических средств и психотропных веществ с вредными последствиями». Сохранилась тенденция к увеличению общего числа лиц, наблюдающихся в профилактической группе в связи с диагнозом «потребление алкоголя  с вредными последствиями для здоровья». В 2017 году прогнозируется дальнейшее развитие этих тенденций по заболеваемости алкоголем и наркоманией.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8852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49491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Предложения: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уровня осведомленности населения, особенно родителей и учителей, о технических средствах защиты подростков и молодежи от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пронаркотической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информации в сети Интернет, таких как компьютерные программы «родительского контроля» по ограничению доступа детей 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-сайтам, а также контроля их общения в социальных сетях.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 межведомственных профилактических мероприятий. Особое внимание следует обратить на разработку  антинаркотических мероприятий среди обучающихся и студентов образовательных организаций, в том числе проведению социально психологического тестирования на употребление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Целесообразно разработать нормативно-правовую базу мониторинга, лицензирования, аккредитации и контроля за деятельностью некоммерческих общественных организаций, участвующих в мероприятиях по социальной реабилитации потребителей наркотиков.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повышения эффективности профилактической работы провести обучение среди психологов и социальных педагогов школ основам профилактики наркологических заболеваний.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217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1"/>
            <a:ext cx="7920880" cy="936103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effectLst/>
                <a:latin typeface="Times New Roman"/>
                <a:ea typeface="Times New Roman"/>
              </a:rPr>
              <a:t>Первичная  заболеваемость</a:t>
            </a:r>
            <a:r>
              <a:rPr lang="ru-RU" sz="2000" dirty="0">
                <a:latin typeface="Times New Roman"/>
                <a:ea typeface="Times New Roman"/>
              </a:rPr>
              <a:t> </a:t>
            </a:r>
            <a:r>
              <a:rPr lang="ru-RU" sz="2000" b="1" dirty="0" smtClean="0">
                <a:effectLst/>
                <a:latin typeface="Times New Roman"/>
                <a:ea typeface="Times New Roman"/>
              </a:rPr>
              <a:t>по   г. Ачинску   и   </a:t>
            </a:r>
            <a:r>
              <a:rPr lang="ru-RU" sz="2000" b="1" dirty="0" err="1" smtClean="0">
                <a:effectLst/>
                <a:latin typeface="Times New Roman"/>
                <a:ea typeface="Times New Roman"/>
              </a:rPr>
              <a:t>Ачинскому</a:t>
            </a:r>
            <a:r>
              <a:rPr lang="ru-RU" sz="2000" b="1" dirty="0" smtClean="0">
                <a:effectLst/>
                <a:latin typeface="Times New Roman"/>
                <a:ea typeface="Times New Roman"/>
              </a:rPr>
              <a:t>   району  (</a:t>
            </a:r>
            <a:r>
              <a:rPr lang="ru-RU" sz="2000" b="1" dirty="0" err="1" smtClean="0">
                <a:effectLst/>
                <a:latin typeface="Times New Roman"/>
                <a:ea typeface="Times New Roman"/>
              </a:rPr>
              <a:t>пок</a:t>
            </a:r>
            <a:r>
              <a:rPr lang="ru-RU" sz="2000" b="1" dirty="0" smtClean="0">
                <a:effectLst/>
                <a:latin typeface="Times New Roman"/>
                <a:ea typeface="Times New Roman"/>
              </a:rPr>
              <a:t>.  На  100 тыс. населения ) 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000" dirty="0" smtClean="0">
                <a:effectLst/>
                <a:latin typeface="Times New Roman"/>
                <a:ea typeface="Times New Roman"/>
              </a:rPr>
            </a:br>
            <a:endParaRPr 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312863"/>
            <a:ext cx="8572500" cy="423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6784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4096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впервые выявленных больных с наркологическими расстройствами (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 100 тыс. населения ) за 2016 г.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33" y="1556792"/>
            <a:ext cx="8307545" cy="4860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9509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общая заболеваемость</a:t>
            </a:r>
            <a:br>
              <a:rPr lang="ru-RU" sz="2800" dirty="0" smtClean="0"/>
            </a:br>
            <a:r>
              <a:rPr lang="ru-RU" sz="2800" dirty="0" smtClean="0"/>
              <a:t>по   г. Ачинску   и   </a:t>
            </a:r>
            <a:r>
              <a:rPr lang="ru-RU" sz="2800" dirty="0" err="1" smtClean="0"/>
              <a:t>Ачинскому</a:t>
            </a:r>
            <a:r>
              <a:rPr lang="ru-RU" sz="2800" dirty="0" smtClean="0"/>
              <a:t>   району  (</a:t>
            </a:r>
            <a:r>
              <a:rPr lang="ru-RU" sz="2800" dirty="0" err="1" smtClean="0"/>
              <a:t>пок</a:t>
            </a:r>
            <a:r>
              <a:rPr lang="ru-RU" sz="2800" dirty="0" smtClean="0"/>
              <a:t>.  На  100 тыс. населения ) 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628800"/>
            <a:ext cx="8572500" cy="423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7228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Число  зарегистрированных больных  женщин  с  наркологическими  расстройствами (общая  заболеваемость)</a:t>
            </a:r>
            <a:br>
              <a:rPr lang="ru-RU" sz="2400" dirty="0" smtClean="0"/>
            </a:br>
            <a:r>
              <a:rPr lang="ru-RU" sz="2400" dirty="0" smtClean="0"/>
              <a:t>по   г. Ачинску   и   </a:t>
            </a:r>
            <a:r>
              <a:rPr lang="ru-RU" sz="2400" dirty="0" err="1" smtClean="0"/>
              <a:t>Ачинскому</a:t>
            </a:r>
            <a:r>
              <a:rPr lang="ru-RU" sz="2400" dirty="0" smtClean="0"/>
              <a:t>   району  (</a:t>
            </a:r>
            <a:r>
              <a:rPr lang="ru-RU" sz="2400" dirty="0" err="1" smtClean="0"/>
              <a:t>пок</a:t>
            </a:r>
            <a:r>
              <a:rPr lang="ru-RU" sz="2400" dirty="0" smtClean="0"/>
              <a:t>.  На  100 тыс. населения )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2121"/>
            <a:ext cx="8229600" cy="4062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3678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Число впервые выявленных    больных  женщин с  наркологическими  расстройствами  (первичная заболеваемость)</a:t>
            </a:r>
            <a:br>
              <a:rPr lang="ru-RU" sz="2000" dirty="0" smtClean="0"/>
            </a:br>
            <a:r>
              <a:rPr lang="ru-RU" sz="2000" dirty="0" smtClean="0"/>
              <a:t>по   г. Ачинску   и   </a:t>
            </a:r>
            <a:r>
              <a:rPr lang="ru-RU" sz="2000" dirty="0" err="1" smtClean="0"/>
              <a:t>Ачинскому</a:t>
            </a:r>
            <a:r>
              <a:rPr lang="ru-RU" sz="2000" dirty="0" smtClean="0"/>
              <a:t>   району  (</a:t>
            </a:r>
            <a:r>
              <a:rPr lang="ru-RU" sz="2000" dirty="0" err="1" smtClean="0"/>
              <a:t>пок</a:t>
            </a:r>
            <a:r>
              <a:rPr lang="ru-RU" sz="2000" dirty="0" smtClean="0"/>
              <a:t>.  На  100 тыс. населения ) 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2121"/>
            <a:ext cx="8229600" cy="4062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2944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Число  больных  с  наркологическими   расстройствами  состоящих  под   наблюдением</a:t>
            </a:r>
            <a:br>
              <a:rPr lang="ru-RU" sz="2400" dirty="0" smtClean="0"/>
            </a:br>
            <a:r>
              <a:rPr lang="ru-RU" sz="2400" dirty="0" smtClean="0"/>
              <a:t>в   г. Ачинске  и  Ачинском    районе (</a:t>
            </a:r>
            <a:r>
              <a:rPr lang="ru-RU" sz="2400" dirty="0" err="1" smtClean="0"/>
              <a:t>пок</a:t>
            </a:r>
            <a:r>
              <a:rPr lang="ru-RU" sz="2400" dirty="0" smtClean="0"/>
              <a:t>.  на 100 тыс. населения)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2121"/>
            <a:ext cx="8229600" cy="4062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3119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  Зарегистрировано </a:t>
            </a:r>
            <a:r>
              <a:rPr lang="ru-RU" sz="2000" dirty="0" smtClean="0"/>
              <a:t>подростков  </a:t>
            </a:r>
            <a:r>
              <a:rPr lang="ru-RU" sz="2000" dirty="0"/>
              <a:t>с  наркологической  патологией  всего</a:t>
            </a:r>
            <a:br>
              <a:rPr lang="ru-RU" sz="2000" dirty="0"/>
            </a:br>
            <a:r>
              <a:rPr lang="ru-RU" sz="2000" dirty="0"/>
              <a:t>по   г. Ачинску   и   </a:t>
            </a:r>
            <a:r>
              <a:rPr lang="ru-RU" sz="2000" dirty="0" err="1"/>
              <a:t>Ачинскому</a:t>
            </a:r>
            <a:r>
              <a:rPr lang="ru-RU" sz="2000" dirty="0"/>
              <a:t>   району  </a:t>
            </a:r>
            <a:r>
              <a:rPr lang="ru-RU" sz="2000" dirty="0" smtClean="0"/>
              <a:t>(</a:t>
            </a:r>
            <a:r>
              <a:rPr lang="ru-RU" sz="2000" dirty="0" err="1" smtClean="0"/>
              <a:t>пок</a:t>
            </a:r>
            <a:r>
              <a:rPr lang="ru-RU" sz="2000" dirty="0"/>
              <a:t>.  На  100 тыс. населения ) </a:t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2121"/>
            <a:ext cx="8229600" cy="4062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2023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 Зарегистрировано </a:t>
            </a:r>
            <a:r>
              <a:rPr lang="ru-RU" sz="2000" dirty="0" smtClean="0"/>
              <a:t>детей  </a:t>
            </a:r>
            <a:r>
              <a:rPr lang="ru-RU" sz="2000" dirty="0"/>
              <a:t>с  наркологической  патологией  всего</a:t>
            </a:r>
            <a:br>
              <a:rPr lang="ru-RU" sz="2000" dirty="0"/>
            </a:br>
            <a:r>
              <a:rPr lang="ru-RU" sz="2000" dirty="0"/>
              <a:t>по   г. Ачинску   и   </a:t>
            </a:r>
            <a:r>
              <a:rPr lang="ru-RU" sz="2000" dirty="0" err="1"/>
              <a:t>Ачинскому</a:t>
            </a:r>
            <a:r>
              <a:rPr lang="ru-RU" sz="2000" dirty="0"/>
              <a:t>   району  (</a:t>
            </a:r>
            <a:r>
              <a:rPr lang="ru-RU" sz="2000" dirty="0" err="1" smtClean="0"/>
              <a:t>пок</a:t>
            </a:r>
            <a:r>
              <a:rPr lang="ru-RU" sz="2000" dirty="0"/>
              <a:t>.  На  100 тыс. населения )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2121"/>
            <a:ext cx="8229600" cy="4062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29057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242</Words>
  <Application>Microsoft Office PowerPoint</Application>
  <PresentationFormat>Экран (4:3)</PresentationFormat>
  <Paragraphs>18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Тема: Медицинские аспекты наркоситуации в городе Ачинске и Ачинском районе. Проблемы и пути решения. Докладчик : Заведующий структурным подразделением КГБУЗ «ККНД №1» в городе Ачинске Проскурин В.В.</vt:lpstr>
      <vt:lpstr>Первичная  заболеваемость по   г. Ачинску   и   Ачинскому   району  (пок.  На  100 тыс. населения )  </vt:lpstr>
      <vt:lpstr>Характеристика впервые выявленных больных с наркологическими расстройствами (пок. На 100 тыс. населения ) за 2016 г.</vt:lpstr>
      <vt:lpstr>общая заболеваемость по   г. Ачинску   и   Ачинскому   району  (пок.  На  100 тыс. населения )  </vt:lpstr>
      <vt:lpstr>Число  зарегистрированных больных  женщин  с  наркологическими  расстройствами (общая  заболеваемость) по   г. Ачинску   и   Ачинскому   району  (пок.  На  100 тыс. населения )   </vt:lpstr>
      <vt:lpstr>Число впервые выявленных    больных  женщин с  наркологическими  расстройствами  (первичная заболеваемость) по   г. Ачинску   и   Ачинскому   району  (пок.  На  100 тыс. населения )  </vt:lpstr>
      <vt:lpstr>Число  больных  с  наркологическими   расстройствами  состоящих  под   наблюдением в   г. Ачинске  и  Ачинском    районе (пок.  на 100 тыс. населения) </vt:lpstr>
      <vt:lpstr>   Зарегистрировано подростков  с  наркологической  патологией  всего по   г. Ачинску   и   Ачинскому   району  (пок.  На  100 тыс. населения )  </vt:lpstr>
      <vt:lpstr> Зарегистрировано детей  с  наркологической  патологией  всего по   г. Ачинску   и   Ачинскому   району  (пок.  На  100 тыс. населения )</vt:lpstr>
      <vt:lpstr> Зарегистрировано подростков  впервые  в  жизни с  наркологической  патологией    по   г. Ачинску   и   Ачинскому   району  (пок.  На  100 тыс. населения )  </vt:lpstr>
      <vt:lpstr> Зарегистрировано детей  впервые  в  жизни с  наркологической  патологией    по   г. Ачинску   и   Ачинскому   району  (пок.  На  100 тыс. населения )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Первичная  заболеваемость по   г. Ачинску   и   Ачинскому   району  (пок.  На  100 тыс. населения )</dc:title>
  <dc:creator>Василий</dc:creator>
  <cp:lastModifiedBy>GAN</cp:lastModifiedBy>
  <cp:revision>10</cp:revision>
  <dcterms:created xsi:type="dcterms:W3CDTF">2017-04-22T06:45:14Z</dcterms:created>
  <dcterms:modified xsi:type="dcterms:W3CDTF">2017-04-24T08:20:25Z</dcterms:modified>
</cp:coreProperties>
</file>